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B81"/>
    <a:srgbClr val="B0C9EA"/>
    <a:srgbClr val="E85C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128" autoAdjust="0"/>
  </p:normalViewPr>
  <p:slideViewPr>
    <p:cSldViewPr snapToGrid="0">
      <p:cViewPr varScale="1">
        <p:scale>
          <a:sx n="88" d="100"/>
          <a:sy n="88" d="100"/>
        </p:scale>
        <p:origin x="102" y="156"/>
      </p:cViewPr>
      <p:guideLst/>
    </p:cSldViewPr>
  </p:slideViewPr>
  <p:outlineViewPr>
    <p:cViewPr>
      <p:scale>
        <a:sx n="33" d="100"/>
        <a:sy n="33" d="100"/>
      </p:scale>
      <p:origin x="0" y="-73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166E4-4CA6-41F0-B56C-968BEE9A690F}" type="datetimeFigureOut">
              <a:rPr lang="de-DE" smtClean="0"/>
              <a:t>10.06.2015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C234B6-6F96-42EC-8843-9773A02B26F6}" type="slidenum">
              <a:rPr lang="de-DE" smtClean="0"/>
              <a:t>‹Nr.›</a:t>
            </a:fld>
            <a:endParaRPr lang="de-DE"/>
          </a:p>
        </p:txBody>
      </p:sp>
    </p:spTree>
    <p:extLst>
      <p:ext uri="{BB962C8B-B14F-4D97-AF65-F5344CB8AC3E}">
        <p14:creationId xmlns:p14="http://schemas.microsoft.com/office/powerpoint/2010/main" val="194954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65C234B6-6F96-42EC-8843-9773A02B26F6}" type="slidenum">
              <a:rPr lang="de-DE" smtClean="0"/>
              <a:t>1</a:t>
            </a:fld>
            <a:endParaRPr lang="de-DE"/>
          </a:p>
        </p:txBody>
      </p:sp>
    </p:spTree>
    <p:extLst>
      <p:ext uri="{BB962C8B-B14F-4D97-AF65-F5344CB8AC3E}">
        <p14:creationId xmlns:p14="http://schemas.microsoft.com/office/powerpoint/2010/main" val="3582899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Mit Hilfe eines musikalischen</a:t>
            </a:r>
            <a:r>
              <a:rPr lang="de-DE" baseline="0" dirty="0" smtClean="0"/>
              <a:t> Beirates die Entscheidungen über die aufzuführenden Werke demokratisieren und eine feedback-Ebene für den Chor dabei schaffen. Der Chor sollte die Möglichkeit haben, über sein Repertoire und die aufzuführenden Werke mitzuentscheiden. Das </a:t>
            </a:r>
            <a:r>
              <a:rPr lang="de-DE" baseline="0" dirty="0" err="1" smtClean="0"/>
              <a:t>muß</a:t>
            </a:r>
            <a:r>
              <a:rPr lang="de-DE" baseline="0" dirty="0" smtClean="0"/>
              <a:t> nicht coram </a:t>
            </a:r>
            <a:r>
              <a:rPr lang="de-DE" baseline="0" dirty="0" err="1" smtClean="0"/>
              <a:t>publikum</a:t>
            </a:r>
            <a:r>
              <a:rPr lang="de-DE" baseline="0" dirty="0" smtClean="0"/>
              <a:t> erfolgen, sondern über diesen musikalischen Beirat. Der besteht aus vielleicht drei oder 5 Mitgliedern, incl. Vorsitzender und künstlerischem Leiter. An ihn können Wünsche herangetragen werden, von ihm gibt es Antworten in den Mitgliederversammlungen oder Proben. Er bespricht auch die fernerliegenden musikalischen Planungen. </a:t>
            </a:r>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15</a:t>
            </a:fld>
            <a:endParaRPr lang="de-DE"/>
          </a:p>
        </p:txBody>
      </p:sp>
    </p:spTree>
    <p:extLst>
      <p:ext uri="{BB962C8B-B14F-4D97-AF65-F5344CB8AC3E}">
        <p14:creationId xmlns:p14="http://schemas.microsoft.com/office/powerpoint/2010/main" val="149541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smtClean="0"/>
              <a:t>Regelmäßig beim Weihnachtsoratorium,</a:t>
            </a:r>
            <a:r>
              <a:rPr lang="de-DE" baseline="0" dirty="0" smtClean="0"/>
              <a:t> Carmina Burana, oder auch im Rahmen der Neujahrskonzerte der Volkssolidarität</a:t>
            </a:r>
          </a:p>
          <a:p>
            <a:pPr marL="171450" indent="-171450">
              <a:buFont typeface="Arial" panose="020B0604020202020204" pitchFamily="34" charset="0"/>
              <a:buChar char="•"/>
            </a:pPr>
            <a:r>
              <a:rPr lang="de-DE" baseline="0" dirty="0" smtClean="0"/>
              <a:t>Nach der Markentheorie gibt es in der Musik, insbesondere im Musikgeschäft für jeden authentischen Musikproduzenten ein Publikum. Leute, die ähnlich ticken, die ähnlich fühlen, ähnlich denken, ein ähnliches Selbstverständnis haben. Dieses Publikum ist unser Resonanzboden. Dieses Publikum weiß zu wenig von uns. Wir müssen einen Kontakt zu ihnen herstellen. Dafür müssen wir unsere „Marke“ präsentieren: Wer sind wir? Was wollen wir? Was können wir? Wir vermitteln uns unserem Publikum durch unseren Markennamen. </a:t>
            </a:r>
          </a:p>
          <a:p>
            <a:pPr marL="171450" indent="-171450">
              <a:buFont typeface="Arial" panose="020B0604020202020204" pitchFamily="34" charset="0"/>
              <a:buChar char="•"/>
            </a:pPr>
            <a:endParaRPr lang="de-DE" baseline="0" dirty="0" smtClean="0"/>
          </a:p>
          <a:p>
            <a:pPr marL="171450" indent="-171450">
              <a:buFont typeface="Arial" panose="020B0604020202020204" pitchFamily="34" charset="0"/>
              <a:buChar char="•"/>
            </a:pPr>
            <a:endParaRPr lang="de-DE" baseline="0" dirty="0" smtClean="0"/>
          </a:p>
          <a:p>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3</a:t>
            </a:fld>
            <a:endParaRPr lang="de-DE"/>
          </a:p>
        </p:txBody>
      </p:sp>
    </p:spTree>
    <p:extLst>
      <p:ext uri="{BB962C8B-B14F-4D97-AF65-F5344CB8AC3E}">
        <p14:creationId xmlns:p14="http://schemas.microsoft.com/office/powerpoint/2010/main" val="325920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Moderne Projekte:</a:t>
            </a:r>
            <a:r>
              <a:rPr lang="de-DE" baseline="0" dirty="0" smtClean="0"/>
              <a:t> neue Komponisten, neue Konzertformate, neue Aufführungsformen</a:t>
            </a:r>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5</a:t>
            </a:fld>
            <a:endParaRPr lang="de-DE"/>
          </a:p>
        </p:txBody>
      </p:sp>
    </p:spTree>
    <p:extLst>
      <p:ext uri="{BB962C8B-B14F-4D97-AF65-F5344CB8AC3E}">
        <p14:creationId xmlns:p14="http://schemas.microsoft.com/office/powerpoint/2010/main" val="96574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Man</a:t>
            </a:r>
            <a:r>
              <a:rPr lang="de-DE" baseline="0" dirty="0" smtClean="0"/>
              <a:t> vertieft Bindungen durch regelmäßige Kontaktpflege (Informationen, Angebote). </a:t>
            </a:r>
          </a:p>
          <a:p>
            <a:r>
              <a:rPr lang="de-DE" baseline="0" dirty="0" smtClean="0"/>
              <a:t>Chorarbeit anschaulich machen. </a:t>
            </a:r>
          </a:p>
          <a:p>
            <a:r>
              <a:rPr lang="de-DE" baseline="0" dirty="0" smtClean="0"/>
              <a:t>Zielgruppen können Kinder sein, oder auch Musikstudenten, aber vor allem müssen wir über unsere Zielgruppen noch mal besonders nachdenken. </a:t>
            </a:r>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7</a:t>
            </a:fld>
            <a:endParaRPr lang="de-DE"/>
          </a:p>
        </p:txBody>
      </p:sp>
    </p:spTree>
    <p:extLst>
      <p:ext uri="{BB962C8B-B14F-4D97-AF65-F5344CB8AC3E}">
        <p14:creationId xmlns:p14="http://schemas.microsoft.com/office/powerpoint/2010/main" val="1000707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Experiment:</a:t>
            </a:r>
            <a:r>
              <a:rPr lang="de-DE" baseline="0" dirty="0" smtClean="0"/>
              <a:t> Mal aufschreiben, wieviel Menschen man eigentlich mit Namen persönlich kennt. Als nächstes zuordnen, wann man sie das </a:t>
            </a:r>
            <a:r>
              <a:rPr lang="de-DE" baseline="0" dirty="0" err="1" smtClean="0"/>
              <a:t>letztemal</a:t>
            </a:r>
            <a:r>
              <a:rPr lang="de-DE" baseline="0" dirty="0" smtClean="0"/>
              <a:t> gesprochen hat, oder ihnen begegnet ist. </a:t>
            </a:r>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8</a:t>
            </a:fld>
            <a:endParaRPr lang="de-DE"/>
          </a:p>
        </p:txBody>
      </p:sp>
    </p:spTree>
    <p:extLst>
      <p:ext uri="{BB962C8B-B14F-4D97-AF65-F5344CB8AC3E}">
        <p14:creationId xmlns:p14="http://schemas.microsoft.com/office/powerpoint/2010/main" val="1762413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Nicht alle</a:t>
            </a:r>
            <a:r>
              <a:rPr lang="de-DE" baseline="0" dirty="0" smtClean="0"/>
              <a:t> Chormitglieder werden das können. Doch das ist nicht das Problem. Viele wollen es nicht, weil sie sich nicht verkaufen wollen, weil sie Kommerz innerlich für </a:t>
            </a:r>
            <a:r>
              <a:rPr lang="de-DE" baseline="0" dirty="0" err="1" smtClean="0"/>
              <a:t>häßlich</a:t>
            </a:r>
            <a:r>
              <a:rPr lang="de-DE" baseline="0" dirty="0" smtClean="0"/>
              <a:t> halten, und weil sie lieber in der reinen Kunst bleiben. Doch Konzerte verbinden. </a:t>
            </a:r>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9</a:t>
            </a:fld>
            <a:endParaRPr lang="de-DE"/>
          </a:p>
        </p:txBody>
      </p:sp>
    </p:spTree>
    <p:extLst>
      <p:ext uri="{BB962C8B-B14F-4D97-AF65-F5344CB8AC3E}">
        <p14:creationId xmlns:p14="http://schemas.microsoft.com/office/powerpoint/2010/main" val="107730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smtClean="0"/>
              <a:t>(Bahnhöfen, Einkaufszentren, Arbeitsorten, Opern, Theatern, Kinos, S- und U-Bahnen, ….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smtClean="0"/>
              <a:t>Brandenburger Tor, Check-point-Charlie, Mauergedenkstätte, Hohenschönhausen, Funkturm, Alex, Breitscheidplatz, </a:t>
            </a:r>
            <a:r>
              <a:rPr lang="de-DE" dirty="0" err="1" smtClean="0"/>
              <a:t>KuDamm</a:t>
            </a:r>
            <a:r>
              <a:rPr lang="de-DE" dirty="0" smtClean="0"/>
              <a:t>, Fernsehturm, </a:t>
            </a:r>
          </a:p>
          <a:p>
            <a:pPr marL="171450" indent="-171450">
              <a:buFont typeface="Arial" panose="020B0604020202020204" pitchFamily="34" charset="0"/>
              <a:buChar char="•"/>
            </a:pPr>
            <a:r>
              <a:rPr lang="de-DE" dirty="0" smtClean="0"/>
              <a:t>Schulen, Hochschulen, Universitäten, Seniorenclubs, Lehrer, Geschäfte, Zeitungen, …..</a:t>
            </a:r>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11</a:t>
            </a:fld>
            <a:endParaRPr lang="de-DE"/>
          </a:p>
        </p:txBody>
      </p:sp>
    </p:spTree>
    <p:extLst>
      <p:ext uri="{BB962C8B-B14F-4D97-AF65-F5344CB8AC3E}">
        <p14:creationId xmlns:p14="http://schemas.microsoft.com/office/powerpoint/2010/main" val="245424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12</a:t>
            </a:fld>
            <a:endParaRPr lang="de-DE"/>
          </a:p>
        </p:txBody>
      </p:sp>
    </p:spTree>
    <p:extLst>
      <p:ext uri="{BB962C8B-B14F-4D97-AF65-F5344CB8AC3E}">
        <p14:creationId xmlns:p14="http://schemas.microsoft.com/office/powerpoint/2010/main" val="322069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(Vorschlag ein Drittel </a:t>
            </a:r>
            <a:r>
              <a:rPr lang="de-DE" dirty="0" err="1" smtClean="0"/>
              <a:t>Preisnachlaß</a:t>
            </a:r>
            <a:r>
              <a:rPr lang="de-DE" dirty="0" smtClean="0"/>
              <a:t> für Selbstvermarkter) </a:t>
            </a:r>
          </a:p>
          <a:p>
            <a:endParaRPr lang="de-DE" dirty="0"/>
          </a:p>
        </p:txBody>
      </p:sp>
      <p:sp>
        <p:nvSpPr>
          <p:cNvPr id="4" name="Foliennummernplatzhalter 3"/>
          <p:cNvSpPr>
            <a:spLocks noGrp="1"/>
          </p:cNvSpPr>
          <p:nvPr>
            <p:ph type="sldNum" sz="quarter" idx="10"/>
          </p:nvPr>
        </p:nvSpPr>
        <p:spPr/>
        <p:txBody>
          <a:bodyPr/>
          <a:lstStyle/>
          <a:p>
            <a:fld id="{65C234B6-6F96-42EC-8843-9773A02B26F6}" type="slidenum">
              <a:rPr lang="de-DE" smtClean="0"/>
              <a:t>13</a:t>
            </a:fld>
            <a:endParaRPr lang="de-DE"/>
          </a:p>
        </p:txBody>
      </p:sp>
    </p:spTree>
    <p:extLst>
      <p:ext uri="{BB962C8B-B14F-4D97-AF65-F5344CB8AC3E}">
        <p14:creationId xmlns:p14="http://schemas.microsoft.com/office/powerpoint/2010/main" val="2578550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solidFill>
                  <a:srgbClr val="464B81"/>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pic>
        <p:nvPicPr>
          <p:cNvPr id="7" name="Grafik 6" descr="Logo_Cho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35623" y="77788"/>
            <a:ext cx="648017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171095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82032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351500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solidFill>
                  <a:srgbClr val="B0C9EA"/>
                </a:solidFill>
              </a:defRPr>
            </a:lvl1pPr>
          </a:lstStyle>
          <a:p>
            <a:r>
              <a:rPr lang="de-DE" smtClean="0"/>
              <a:t>08.06.2015</a:t>
            </a:r>
            <a:endParaRPr lang="de-DE"/>
          </a:p>
        </p:txBody>
      </p:sp>
      <p:sp>
        <p:nvSpPr>
          <p:cNvPr id="5" name="Fußzeilenplatzhalter 4"/>
          <p:cNvSpPr>
            <a:spLocks noGrp="1"/>
          </p:cNvSpPr>
          <p:nvPr>
            <p:ph type="ftr" sz="quarter" idx="11"/>
          </p:nvPr>
        </p:nvSpPr>
        <p:spPr/>
        <p:txBody>
          <a:bodyPr/>
          <a:lstStyle>
            <a:lvl1pPr>
              <a:defRPr>
                <a:solidFill>
                  <a:srgbClr val="B0C9EA"/>
                </a:solidFill>
              </a:defRPr>
            </a:lvl1p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lvl1pPr>
              <a:defRPr>
                <a:solidFill>
                  <a:srgbClr val="B0C9EA"/>
                </a:solidFill>
              </a:defRPr>
            </a:lvl1pPr>
          </a:lstStyle>
          <a:p>
            <a:fld id="{255291B9-9B6A-43DD-ACDA-A285F135C085}" type="slidenum">
              <a:rPr lang="de-DE" smtClean="0"/>
              <a:pPr/>
              <a:t>‹Nr.›</a:t>
            </a:fld>
            <a:endParaRPr lang="de-DE"/>
          </a:p>
        </p:txBody>
      </p:sp>
    </p:spTree>
    <p:extLst>
      <p:ext uri="{BB962C8B-B14F-4D97-AF65-F5344CB8AC3E}">
        <p14:creationId xmlns:p14="http://schemas.microsoft.com/office/powerpoint/2010/main" val="297732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2483788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08.06.2015</a:t>
            </a:r>
            <a:endParaRPr lang="de-DE"/>
          </a:p>
        </p:txBody>
      </p:sp>
      <p:sp>
        <p:nvSpPr>
          <p:cNvPr id="6" name="Fußzeilenplatzhalter 5"/>
          <p:cNvSpPr>
            <a:spLocks noGrp="1"/>
          </p:cNvSpPr>
          <p:nvPr>
            <p:ph type="ftr" sz="quarter" idx="11"/>
          </p:nvPr>
        </p:nvSpPr>
        <p:spPr/>
        <p:txBody>
          <a:bodyPr/>
          <a:lstStyle/>
          <a:p>
            <a:r>
              <a:rPr lang="de-DE" smtClean="0"/>
              <a:t>Stephan Hilsberg - Singen vor vollem Haus</a:t>
            </a:r>
            <a:endParaRPr lang="de-DE"/>
          </a:p>
        </p:txBody>
      </p:sp>
      <p:sp>
        <p:nvSpPr>
          <p:cNvPr id="7" name="Foliennummernplatzhalter 6"/>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359342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08.06.2015</a:t>
            </a:r>
            <a:endParaRPr lang="de-DE"/>
          </a:p>
        </p:txBody>
      </p:sp>
      <p:sp>
        <p:nvSpPr>
          <p:cNvPr id="8" name="Fußzeilenplatzhalter 7"/>
          <p:cNvSpPr>
            <a:spLocks noGrp="1"/>
          </p:cNvSpPr>
          <p:nvPr>
            <p:ph type="ftr" sz="quarter" idx="11"/>
          </p:nvPr>
        </p:nvSpPr>
        <p:spPr/>
        <p:txBody>
          <a:bodyPr/>
          <a:lstStyle/>
          <a:p>
            <a:r>
              <a:rPr lang="de-DE" smtClean="0"/>
              <a:t>Stephan Hilsberg - Singen vor vollem Haus</a:t>
            </a:r>
            <a:endParaRPr lang="de-DE"/>
          </a:p>
        </p:txBody>
      </p:sp>
      <p:sp>
        <p:nvSpPr>
          <p:cNvPr id="9" name="Foliennummernplatzhalter 8"/>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271699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08.06.2015</a:t>
            </a:r>
            <a:endParaRPr lang="de-DE"/>
          </a:p>
        </p:txBody>
      </p:sp>
      <p:sp>
        <p:nvSpPr>
          <p:cNvPr id="4" name="Fußzeilenplatzhalter 3"/>
          <p:cNvSpPr>
            <a:spLocks noGrp="1"/>
          </p:cNvSpPr>
          <p:nvPr>
            <p:ph type="ftr" sz="quarter" idx="11"/>
          </p:nvPr>
        </p:nvSpPr>
        <p:spPr/>
        <p:txBody>
          <a:bodyPr/>
          <a:lstStyle/>
          <a:p>
            <a:r>
              <a:rPr lang="de-DE" smtClean="0"/>
              <a:t>Stephan Hilsberg - Singen vor vollem Haus</a:t>
            </a:r>
            <a:endParaRPr lang="de-DE"/>
          </a:p>
        </p:txBody>
      </p:sp>
      <p:sp>
        <p:nvSpPr>
          <p:cNvPr id="5" name="Foliennummernplatzhalter 4"/>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26058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08.06.2015</a:t>
            </a:r>
            <a:endParaRPr lang="de-DE"/>
          </a:p>
        </p:txBody>
      </p:sp>
      <p:sp>
        <p:nvSpPr>
          <p:cNvPr id="3" name="Fußzeilenplatzhalter 2"/>
          <p:cNvSpPr>
            <a:spLocks noGrp="1"/>
          </p:cNvSpPr>
          <p:nvPr>
            <p:ph type="ftr" sz="quarter" idx="11"/>
          </p:nvPr>
        </p:nvSpPr>
        <p:spPr/>
        <p:txBody>
          <a:bodyPr/>
          <a:lstStyle/>
          <a:p>
            <a:r>
              <a:rPr lang="de-DE" smtClean="0"/>
              <a:t>Stephan Hilsberg - Singen vor vollem Haus</a:t>
            </a:r>
            <a:endParaRPr lang="de-DE"/>
          </a:p>
        </p:txBody>
      </p:sp>
      <p:sp>
        <p:nvSpPr>
          <p:cNvPr id="4" name="Foliennummernplatzhalter 3"/>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2176127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08.06.2015</a:t>
            </a:r>
            <a:endParaRPr lang="de-DE"/>
          </a:p>
        </p:txBody>
      </p:sp>
      <p:sp>
        <p:nvSpPr>
          <p:cNvPr id="6" name="Fußzeilenplatzhalter 5"/>
          <p:cNvSpPr>
            <a:spLocks noGrp="1"/>
          </p:cNvSpPr>
          <p:nvPr>
            <p:ph type="ftr" sz="quarter" idx="11"/>
          </p:nvPr>
        </p:nvSpPr>
        <p:spPr/>
        <p:txBody>
          <a:bodyPr/>
          <a:lstStyle/>
          <a:p>
            <a:r>
              <a:rPr lang="de-DE" smtClean="0"/>
              <a:t>Stephan Hilsberg - Singen vor vollem Haus</a:t>
            </a:r>
            <a:endParaRPr lang="de-DE"/>
          </a:p>
        </p:txBody>
      </p:sp>
      <p:sp>
        <p:nvSpPr>
          <p:cNvPr id="7" name="Foliennummernplatzhalter 6"/>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144080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08.06.2015</a:t>
            </a:r>
            <a:endParaRPr lang="de-DE"/>
          </a:p>
        </p:txBody>
      </p:sp>
      <p:sp>
        <p:nvSpPr>
          <p:cNvPr id="6" name="Fußzeilenplatzhalter 5"/>
          <p:cNvSpPr>
            <a:spLocks noGrp="1"/>
          </p:cNvSpPr>
          <p:nvPr>
            <p:ph type="ftr" sz="quarter" idx="11"/>
          </p:nvPr>
        </p:nvSpPr>
        <p:spPr/>
        <p:txBody>
          <a:bodyPr/>
          <a:lstStyle/>
          <a:p>
            <a:r>
              <a:rPr lang="de-DE" smtClean="0"/>
              <a:t>Stephan Hilsberg - Singen vor vollem Haus</a:t>
            </a:r>
            <a:endParaRPr lang="de-DE"/>
          </a:p>
        </p:txBody>
      </p:sp>
      <p:sp>
        <p:nvSpPr>
          <p:cNvPr id="7" name="Foliennummernplatzhalter 6"/>
          <p:cNvSpPr>
            <a:spLocks noGrp="1"/>
          </p:cNvSpPr>
          <p:nvPr>
            <p:ph type="sldNum" sz="quarter" idx="12"/>
          </p:nvPr>
        </p:nvSpPr>
        <p:spPr/>
        <p:txBody>
          <a:bodyPr/>
          <a:lstStyle/>
          <a:p>
            <a:fld id="{255291B9-9B6A-43DD-ACDA-A285F135C085}" type="slidenum">
              <a:rPr lang="de-DE" smtClean="0"/>
              <a:t>‹Nr.›</a:t>
            </a:fld>
            <a:endParaRPr lang="de-DE"/>
          </a:p>
        </p:txBody>
      </p:sp>
    </p:spTree>
    <p:extLst>
      <p:ext uri="{BB962C8B-B14F-4D97-AF65-F5344CB8AC3E}">
        <p14:creationId xmlns:p14="http://schemas.microsoft.com/office/powerpoint/2010/main" val="254954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13">
            <a:extLst>
              <a:ext uri="{28A0092B-C50C-407E-A947-70E740481C1C}">
                <a14:useLocalDpi xmlns:a14="http://schemas.microsoft.com/office/drawing/2010/main" val="0"/>
              </a:ext>
            </a:extLst>
          </a:blip>
          <a:srcRect r="66612"/>
          <a:stretch>
            <a:fillRect/>
          </a:stretch>
        </p:blipFill>
        <p:spPr bwMode="auto">
          <a:xfrm>
            <a:off x="10366146" y="68263"/>
            <a:ext cx="1760538"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Gudea" panose="02000000000000000000" pitchFamily="2" charset="0"/>
              </a:defRPr>
            </a:lvl1pPr>
          </a:lstStyle>
          <a:p>
            <a:r>
              <a:rPr lang="de-DE" smtClean="0"/>
              <a:t>08.06.2015</a:t>
            </a:r>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Gudea" panose="02000000000000000000" pitchFamily="2" charset="0"/>
              </a:defRPr>
            </a:lvl1pPr>
          </a:lstStyle>
          <a:p>
            <a:r>
              <a:rPr lang="de-DE" smtClean="0"/>
              <a:t>Stephan Hilsberg - Singen vor vollem Haus</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Gudea" panose="02000000000000000000" pitchFamily="2" charset="0"/>
              </a:defRPr>
            </a:lvl1pPr>
          </a:lstStyle>
          <a:p>
            <a:fld id="{255291B9-9B6A-43DD-ACDA-A285F135C085}" type="slidenum">
              <a:rPr lang="de-DE" smtClean="0"/>
              <a:pPr/>
              <a:t>‹Nr.›</a:t>
            </a:fld>
            <a:endParaRPr lang="de-DE"/>
          </a:p>
        </p:txBody>
      </p:sp>
    </p:spTree>
    <p:extLst>
      <p:ext uri="{BB962C8B-B14F-4D97-AF65-F5344CB8AC3E}">
        <p14:creationId xmlns:p14="http://schemas.microsoft.com/office/powerpoint/2010/main" val="728464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E85C0F"/>
          </a:solidFill>
          <a:latin typeface="Gudea" panose="020000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464B81"/>
          </a:solidFill>
          <a:latin typeface="Gudea" panose="020000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464B81"/>
          </a:solidFill>
          <a:latin typeface="Gudea" panose="020000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64B81"/>
          </a:solidFill>
          <a:latin typeface="Gudea"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464B81"/>
          </a:solidFill>
          <a:latin typeface="Gudea" panose="020000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464B81"/>
          </a:solidFill>
          <a:latin typeface="Gudea" panose="020000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Singen vor vollem Haus</a:t>
            </a:r>
            <a:endParaRPr lang="de-DE" dirty="0"/>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358948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Konzerte verbinden</a:t>
            </a:r>
            <a:endParaRPr lang="de-DE" dirty="0"/>
          </a:p>
        </p:txBody>
      </p:sp>
      <p:sp>
        <p:nvSpPr>
          <p:cNvPr id="3" name="Inhaltsplatzhalter 2"/>
          <p:cNvSpPr>
            <a:spLocks noGrp="1"/>
          </p:cNvSpPr>
          <p:nvPr>
            <p:ph idx="1"/>
          </p:nvPr>
        </p:nvSpPr>
        <p:spPr/>
        <p:txBody>
          <a:bodyPr/>
          <a:lstStyle/>
          <a:p>
            <a:r>
              <a:rPr lang="de-DE" dirty="0" smtClean="0"/>
              <a:t>Singen schafft Emotionen, spricht Gefühle an und befreit</a:t>
            </a:r>
          </a:p>
          <a:p>
            <a:r>
              <a:rPr lang="de-DE" dirty="0" smtClean="0"/>
              <a:t>Ein Konzerterlebnis schafft Emotionen, spricht Gefühle an und befreit</a:t>
            </a:r>
          </a:p>
          <a:p>
            <a:r>
              <a:rPr lang="de-DE" dirty="0" smtClean="0"/>
              <a:t>Indem wir unsere Mitmenschen einladen, verbinden wir beides. </a:t>
            </a:r>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10</a:t>
            </a:fld>
            <a:endParaRPr lang="de-DE"/>
          </a:p>
        </p:txBody>
      </p:sp>
    </p:spTree>
    <p:extLst>
      <p:ext uri="{BB962C8B-B14F-4D97-AF65-F5344CB8AC3E}">
        <p14:creationId xmlns:p14="http://schemas.microsoft.com/office/powerpoint/2010/main" val="844232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Flyerverteilung</a:t>
            </a:r>
          </a:p>
        </p:txBody>
      </p:sp>
      <p:sp>
        <p:nvSpPr>
          <p:cNvPr id="3" name="Inhaltsplatzhalter 2"/>
          <p:cNvSpPr>
            <a:spLocks noGrp="1"/>
          </p:cNvSpPr>
          <p:nvPr>
            <p:ph idx="1"/>
          </p:nvPr>
        </p:nvSpPr>
        <p:spPr/>
        <p:txBody>
          <a:bodyPr>
            <a:normAutofit/>
          </a:bodyPr>
          <a:lstStyle/>
          <a:p>
            <a:r>
              <a:rPr lang="de-DE" dirty="0"/>
              <a:t>Vor Konzerten</a:t>
            </a:r>
          </a:p>
          <a:p>
            <a:r>
              <a:rPr lang="de-DE" dirty="0"/>
              <a:t>Zeitnah an Berliner Brennpunkten</a:t>
            </a:r>
          </a:p>
          <a:p>
            <a:r>
              <a:rPr lang="de-DE" dirty="0" smtClean="0"/>
              <a:t>Zeitnah </a:t>
            </a:r>
            <a:r>
              <a:rPr lang="de-DE" dirty="0"/>
              <a:t>an touristischen Zentren</a:t>
            </a:r>
          </a:p>
          <a:p>
            <a:r>
              <a:rPr lang="de-DE" dirty="0" smtClean="0"/>
              <a:t>Partnerinstitutionen</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11</a:t>
            </a:fld>
            <a:endParaRPr lang="de-DE"/>
          </a:p>
        </p:txBody>
      </p:sp>
    </p:spTree>
    <p:extLst>
      <p:ext uri="{BB962C8B-B14F-4D97-AF65-F5344CB8AC3E}">
        <p14:creationId xmlns:p14="http://schemas.microsoft.com/office/powerpoint/2010/main" val="2587404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Partnerschaften entwickeln und pflegen</a:t>
            </a:r>
          </a:p>
        </p:txBody>
      </p:sp>
      <p:sp>
        <p:nvSpPr>
          <p:cNvPr id="3" name="Inhaltsplatzhalter 2"/>
          <p:cNvSpPr>
            <a:spLocks noGrp="1"/>
          </p:cNvSpPr>
          <p:nvPr>
            <p:ph idx="1"/>
          </p:nvPr>
        </p:nvSpPr>
        <p:spPr/>
        <p:txBody>
          <a:bodyPr/>
          <a:lstStyle/>
          <a:p>
            <a:r>
              <a:rPr lang="de-DE" dirty="0"/>
              <a:t>Partnerschaften suchen, aufbauen und </a:t>
            </a:r>
            <a:r>
              <a:rPr lang="de-DE" dirty="0" smtClean="0"/>
              <a:t>pflegen</a:t>
            </a:r>
          </a:p>
          <a:p>
            <a:pPr lvl="1"/>
            <a:r>
              <a:rPr lang="de-DE" dirty="0"/>
              <a:t>Schulen, </a:t>
            </a:r>
            <a:endParaRPr lang="de-DE" dirty="0" smtClean="0"/>
          </a:p>
          <a:p>
            <a:pPr lvl="1"/>
            <a:r>
              <a:rPr lang="de-DE" dirty="0" smtClean="0"/>
              <a:t>Hochschulen</a:t>
            </a:r>
            <a:r>
              <a:rPr lang="de-DE" dirty="0"/>
              <a:t>, </a:t>
            </a:r>
            <a:endParaRPr lang="de-DE" dirty="0" smtClean="0"/>
          </a:p>
          <a:p>
            <a:pPr lvl="1"/>
            <a:r>
              <a:rPr lang="de-DE" dirty="0" smtClean="0"/>
              <a:t>sozialen </a:t>
            </a:r>
            <a:r>
              <a:rPr lang="de-DE" dirty="0"/>
              <a:t>Einrichtungen, </a:t>
            </a:r>
            <a:endParaRPr lang="de-DE" dirty="0" smtClean="0"/>
          </a:p>
          <a:p>
            <a:pPr lvl="1"/>
            <a:r>
              <a:rPr lang="de-DE" dirty="0" smtClean="0"/>
              <a:t>Karitativen, diakonischen Einrichtungen</a:t>
            </a:r>
          </a:p>
          <a:p>
            <a:pPr lvl="1"/>
            <a:r>
              <a:rPr lang="de-DE" dirty="0" smtClean="0"/>
              <a:t>Seniorenclubs</a:t>
            </a:r>
            <a:r>
              <a:rPr lang="de-DE" dirty="0"/>
              <a:t>, </a:t>
            </a:r>
            <a:endParaRPr lang="de-DE" dirty="0" smtClean="0"/>
          </a:p>
          <a:p>
            <a:pPr lvl="1"/>
            <a:r>
              <a:rPr lang="de-DE" dirty="0" smtClean="0"/>
              <a:t>auch </a:t>
            </a:r>
            <a:r>
              <a:rPr lang="de-DE" dirty="0"/>
              <a:t>mit Betrieben, </a:t>
            </a:r>
            <a:endParaRPr lang="de-DE" dirty="0" smtClean="0"/>
          </a:p>
          <a:p>
            <a:pPr lvl="1"/>
            <a:r>
              <a:rPr lang="de-DE" dirty="0" smtClean="0"/>
              <a:t>Geschäften</a:t>
            </a:r>
            <a:r>
              <a:rPr lang="de-DE" dirty="0"/>
              <a:t>, </a:t>
            </a:r>
            <a:endParaRPr lang="de-DE" dirty="0" smtClean="0"/>
          </a:p>
          <a:p>
            <a:pPr lvl="1"/>
            <a:r>
              <a:rPr lang="de-DE" dirty="0" smtClean="0"/>
              <a:t>Marken</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12</a:t>
            </a:fld>
            <a:endParaRPr lang="de-DE"/>
          </a:p>
        </p:txBody>
      </p:sp>
    </p:spTree>
    <p:extLst>
      <p:ext uri="{BB962C8B-B14F-4D97-AF65-F5344CB8AC3E}">
        <p14:creationId xmlns:p14="http://schemas.microsoft.com/office/powerpoint/2010/main" val="908648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Rabattsystem erneuern</a:t>
            </a:r>
          </a:p>
        </p:txBody>
      </p:sp>
      <p:sp>
        <p:nvSpPr>
          <p:cNvPr id="3" name="Inhaltsplatzhalter 2"/>
          <p:cNvSpPr>
            <a:spLocks noGrp="1"/>
          </p:cNvSpPr>
          <p:nvPr>
            <p:ph idx="1"/>
          </p:nvPr>
        </p:nvSpPr>
        <p:spPr/>
        <p:txBody>
          <a:bodyPr/>
          <a:lstStyle/>
          <a:p>
            <a:r>
              <a:rPr lang="de-DE" dirty="0"/>
              <a:t>Karten deutlich für Selbstvermarkter verbilligen </a:t>
            </a:r>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13</a:t>
            </a:fld>
            <a:endParaRPr lang="de-DE"/>
          </a:p>
        </p:txBody>
      </p:sp>
    </p:spTree>
    <p:extLst>
      <p:ext uri="{BB962C8B-B14F-4D97-AF65-F5344CB8AC3E}">
        <p14:creationId xmlns:p14="http://schemas.microsoft.com/office/powerpoint/2010/main" val="1672787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Preiswerte Angebote </a:t>
            </a:r>
            <a:endParaRPr lang="de-DE" dirty="0"/>
          </a:p>
        </p:txBody>
      </p:sp>
      <p:sp>
        <p:nvSpPr>
          <p:cNvPr id="3" name="Inhaltsplatzhalter 2"/>
          <p:cNvSpPr>
            <a:spLocks noGrp="1"/>
          </p:cNvSpPr>
          <p:nvPr>
            <p:ph idx="1"/>
          </p:nvPr>
        </p:nvSpPr>
        <p:spPr/>
        <p:txBody>
          <a:bodyPr/>
          <a:lstStyle/>
          <a:p>
            <a:r>
              <a:rPr lang="de-DE" dirty="0" smtClean="0"/>
              <a:t>Für </a:t>
            </a:r>
            <a:r>
              <a:rPr lang="de-DE" dirty="0"/>
              <a:t>Jugendliche, Schüler und Studenten besonders preiswerte Angebote </a:t>
            </a:r>
            <a:r>
              <a:rPr lang="de-DE" dirty="0" smtClean="0"/>
              <a:t>entwickeln</a:t>
            </a:r>
          </a:p>
          <a:p>
            <a:r>
              <a:rPr lang="de-DE" dirty="0"/>
              <a:t>Mit Schulen und Hochschulen ein Preissystem vereinbaren, dass Schüler und Studenten für max. 10 € ins Konzert können. Wenn Konzerte in Kirchen ohne Orchester </a:t>
            </a:r>
            <a:r>
              <a:rPr lang="de-DE" dirty="0" err="1"/>
              <a:t>ggegeben</a:t>
            </a:r>
            <a:r>
              <a:rPr lang="de-DE" dirty="0"/>
              <a:t> werden, für </a:t>
            </a:r>
            <a:r>
              <a:rPr lang="de-DE" dirty="0" err="1"/>
              <a:t>max</a:t>
            </a:r>
            <a:r>
              <a:rPr lang="de-DE" dirty="0"/>
              <a:t> 5 €. </a:t>
            </a:r>
          </a:p>
          <a:p>
            <a:endParaRPr lang="de-DE" dirty="0"/>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14</a:t>
            </a:fld>
            <a:endParaRPr lang="de-DE"/>
          </a:p>
        </p:txBody>
      </p:sp>
    </p:spTree>
    <p:extLst>
      <p:ext uri="{BB962C8B-B14F-4D97-AF65-F5344CB8AC3E}">
        <p14:creationId xmlns:p14="http://schemas.microsoft.com/office/powerpoint/2010/main" val="1011574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Moderner Chor</a:t>
            </a:r>
            <a:endParaRPr lang="de-DE" dirty="0"/>
          </a:p>
        </p:txBody>
      </p:sp>
      <p:sp>
        <p:nvSpPr>
          <p:cNvPr id="3" name="Inhaltsplatzhalter 2"/>
          <p:cNvSpPr>
            <a:spLocks noGrp="1"/>
          </p:cNvSpPr>
          <p:nvPr>
            <p:ph idx="1"/>
          </p:nvPr>
        </p:nvSpPr>
        <p:spPr/>
        <p:txBody>
          <a:bodyPr>
            <a:normAutofit fontScale="92500"/>
          </a:bodyPr>
          <a:lstStyle/>
          <a:p>
            <a:r>
              <a:rPr lang="de-DE" dirty="0"/>
              <a:t>M</a:t>
            </a:r>
            <a:r>
              <a:rPr lang="de-DE" dirty="0" smtClean="0"/>
              <a:t>usik und Gesellschaft miteinander verzahnen</a:t>
            </a:r>
          </a:p>
          <a:p>
            <a:r>
              <a:rPr lang="de-DE" dirty="0"/>
              <a:t>Chorwerke </a:t>
            </a:r>
            <a:r>
              <a:rPr lang="de-DE" dirty="0" smtClean="0"/>
              <a:t>im </a:t>
            </a:r>
            <a:r>
              <a:rPr lang="de-DE" dirty="0"/>
              <a:t>sozialen, historischen, politischem Kontext sehen. </a:t>
            </a:r>
          </a:p>
          <a:p>
            <a:r>
              <a:rPr lang="de-DE" dirty="0"/>
              <a:t>Gezielt mit Chorwerken auf versuchen Antworten auf unsere Zeit versuchen zu geben. </a:t>
            </a:r>
          </a:p>
          <a:p>
            <a:r>
              <a:rPr lang="de-DE" dirty="0"/>
              <a:t>Offensiv mit vorhandenen Debatten umgehen, und mutig eigene Beiträge dazu leisten. </a:t>
            </a:r>
            <a:r>
              <a:rPr lang="de-DE" dirty="0" err="1"/>
              <a:t>Gebenenfalls</a:t>
            </a:r>
            <a:r>
              <a:rPr lang="de-DE" dirty="0"/>
              <a:t> auch Debatten anstoßen. </a:t>
            </a:r>
          </a:p>
          <a:p>
            <a:r>
              <a:rPr lang="de-DE" dirty="0"/>
              <a:t>Demokratisierung der Aufführungspraxis. Bspw. durch eine Programmgruppe. Gegebenenfalls ein Symposium zur Aufführungspraxis  und ihrer Perspektiven von Chormusik durchführen. </a:t>
            </a:r>
          </a:p>
          <a:p>
            <a:r>
              <a:rPr lang="de-DE" dirty="0"/>
              <a:t>Formulierung einer Aufführungsstrategie chormusikalischer Werke. </a:t>
            </a:r>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15</a:t>
            </a:fld>
            <a:endParaRPr lang="de-DE"/>
          </a:p>
        </p:txBody>
      </p:sp>
    </p:spTree>
    <p:extLst>
      <p:ext uri="{BB962C8B-B14F-4D97-AF65-F5344CB8AC3E}">
        <p14:creationId xmlns:p14="http://schemas.microsoft.com/office/powerpoint/2010/main" val="934858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Singen vor vollem Haus ist machbar</a:t>
            </a:r>
            <a:br>
              <a:rPr lang="de-DE" dirty="0" smtClean="0"/>
            </a:br>
            <a:endParaRPr lang="de-DE" dirty="0"/>
          </a:p>
        </p:txBody>
      </p:sp>
      <p:sp>
        <p:nvSpPr>
          <p:cNvPr id="3" name="Inhaltsplatzhalter 2"/>
          <p:cNvSpPr>
            <a:spLocks noGrp="1"/>
          </p:cNvSpPr>
          <p:nvPr>
            <p:ph idx="1"/>
          </p:nvPr>
        </p:nvSpPr>
        <p:spPr/>
        <p:txBody>
          <a:bodyPr/>
          <a:lstStyle/>
          <a:p>
            <a:pPr marL="0" indent="0" algn="ctr">
              <a:buNone/>
            </a:pPr>
            <a:endParaRPr lang="de-DE" dirty="0"/>
          </a:p>
          <a:p>
            <a:pPr marL="0" indent="0" algn="ctr">
              <a:buNone/>
            </a:pPr>
            <a:r>
              <a:rPr lang="de-DE" dirty="0" smtClean="0"/>
              <a:t>Vielen Dank</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16</a:t>
            </a:fld>
            <a:endParaRPr lang="de-DE"/>
          </a:p>
        </p:txBody>
      </p:sp>
    </p:spTree>
    <p:extLst>
      <p:ext uri="{BB962C8B-B14F-4D97-AF65-F5344CB8AC3E}">
        <p14:creationId xmlns:p14="http://schemas.microsoft.com/office/powerpoint/2010/main" val="2722104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Warum ? </a:t>
            </a:r>
            <a:endParaRPr lang="de-DE" dirty="0"/>
          </a:p>
        </p:txBody>
      </p:sp>
      <p:sp>
        <p:nvSpPr>
          <p:cNvPr id="3" name="Inhaltsplatzhalter 2"/>
          <p:cNvSpPr>
            <a:spLocks noGrp="1"/>
          </p:cNvSpPr>
          <p:nvPr>
            <p:ph idx="1"/>
          </p:nvPr>
        </p:nvSpPr>
        <p:spPr/>
        <p:txBody>
          <a:bodyPr/>
          <a:lstStyle/>
          <a:p>
            <a:pPr marL="0" indent="0" algn="ctr">
              <a:buNone/>
            </a:pPr>
            <a:r>
              <a:rPr lang="de-DE" dirty="0" smtClean="0"/>
              <a:t>Ist das möglich ? </a:t>
            </a:r>
          </a:p>
          <a:p>
            <a:pPr marL="0" indent="0" algn="ctr">
              <a:buNone/>
            </a:pPr>
            <a:r>
              <a:rPr lang="de-DE" dirty="0" smtClean="0"/>
              <a:t>Ist das wichtig ? </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2</a:t>
            </a:fld>
            <a:endParaRPr lang="de-DE"/>
          </a:p>
        </p:txBody>
      </p:sp>
    </p:spTree>
    <p:extLst>
      <p:ext uri="{BB962C8B-B14F-4D97-AF65-F5344CB8AC3E}">
        <p14:creationId xmlns:p14="http://schemas.microsoft.com/office/powerpoint/2010/main" val="2000019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Warum ist das möglich?</a:t>
            </a:r>
            <a:endParaRPr lang="de-DE" dirty="0"/>
          </a:p>
        </p:txBody>
      </p:sp>
      <p:sp>
        <p:nvSpPr>
          <p:cNvPr id="3" name="Inhaltsplatzhalter 2"/>
          <p:cNvSpPr>
            <a:spLocks noGrp="1"/>
          </p:cNvSpPr>
          <p:nvPr>
            <p:ph idx="1"/>
          </p:nvPr>
        </p:nvSpPr>
        <p:spPr/>
        <p:txBody>
          <a:bodyPr/>
          <a:lstStyle/>
          <a:p>
            <a:r>
              <a:rPr lang="de-DE" dirty="0" smtClean="0"/>
              <a:t>Bereits jetzt erreichen wir (manchmal) eine 100% - Auslastung </a:t>
            </a:r>
          </a:p>
          <a:p>
            <a:r>
              <a:rPr lang="de-DE" dirty="0" smtClean="0"/>
              <a:t>Wir beeindrucken unser Publikum. </a:t>
            </a:r>
          </a:p>
          <a:p>
            <a:r>
              <a:rPr lang="de-DE" dirty="0" smtClean="0"/>
              <a:t>Es gibt genügend Publikum, das sich von unserer Musik begeistern lassen kann. </a:t>
            </a:r>
          </a:p>
          <a:p>
            <a:r>
              <a:rPr lang="de-DE" dirty="0" smtClean="0"/>
              <a:t>Publikum ist vorhanden – es </a:t>
            </a:r>
            <a:r>
              <a:rPr lang="de-DE" dirty="0" err="1" smtClean="0"/>
              <a:t>muß</a:t>
            </a:r>
            <a:r>
              <a:rPr lang="de-DE" dirty="0" smtClean="0"/>
              <a:t> nur erreicht werden. </a:t>
            </a:r>
          </a:p>
          <a:p>
            <a:endParaRPr lang="de-DE" dirty="0" smtClean="0"/>
          </a:p>
          <a:p>
            <a:pPr marL="0" indent="0" algn="ctr">
              <a:buNone/>
            </a:pP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3</a:t>
            </a:fld>
            <a:endParaRPr lang="de-DE"/>
          </a:p>
        </p:txBody>
      </p:sp>
    </p:spTree>
    <p:extLst>
      <p:ext uri="{BB962C8B-B14F-4D97-AF65-F5344CB8AC3E}">
        <p14:creationId xmlns:p14="http://schemas.microsoft.com/office/powerpoint/2010/main" val="2439231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Warum ist es wichtig ? </a:t>
            </a:r>
            <a:endParaRPr lang="de-DE" dirty="0"/>
          </a:p>
        </p:txBody>
      </p:sp>
      <p:sp>
        <p:nvSpPr>
          <p:cNvPr id="3" name="Inhaltsplatzhalter 2"/>
          <p:cNvSpPr>
            <a:spLocks noGrp="1"/>
          </p:cNvSpPr>
          <p:nvPr>
            <p:ph idx="1"/>
          </p:nvPr>
        </p:nvSpPr>
        <p:spPr/>
        <p:txBody>
          <a:bodyPr/>
          <a:lstStyle/>
          <a:p>
            <a:r>
              <a:rPr lang="de-DE" dirty="0" smtClean="0"/>
              <a:t>Weil unsere Musik das verdient,</a:t>
            </a:r>
          </a:p>
          <a:p>
            <a:r>
              <a:rPr lang="de-DE" dirty="0" smtClean="0"/>
              <a:t>Weil es unsere Musiker verdienen,</a:t>
            </a:r>
          </a:p>
          <a:p>
            <a:r>
              <a:rPr lang="de-DE" dirty="0" smtClean="0"/>
              <a:t>Und weil es unser Chor für seine Leistungen und Mühe verdient hat. </a:t>
            </a:r>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4</a:t>
            </a:fld>
            <a:endParaRPr lang="de-DE"/>
          </a:p>
        </p:txBody>
      </p:sp>
    </p:spTree>
    <p:extLst>
      <p:ext uri="{BB962C8B-B14F-4D97-AF65-F5344CB8AC3E}">
        <p14:creationId xmlns:p14="http://schemas.microsoft.com/office/powerpoint/2010/main" val="1458506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Perspektiven</a:t>
            </a:r>
            <a:endParaRPr lang="de-DE" dirty="0"/>
          </a:p>
        </p:txBody>
      </p:sp>
      <p:sp>
        <p:nvSpPr>
          <p:cNvPr id="3" name="Inhaltsplatzhalter 2"/>
          <p:cNvSpPr>
            <a:spLocks noGrp="1"/>
          </p:cNvSpPr>
          <p:nvPr>
            <p:ph idx="1"/>
          </p:nvPr>
        </p:nvSpPr>
        <p:spPr/>
        <p:txBody>
          <a:bodyPr/>
          <a:lstStyle/>
          <a:p>
            <a:r>
              <a:rPr lang="de-DE" dirty="0" smtClean="0"/>
              <a:t>Wir decken unsere Kosten mit eigenen Mitteln</a:t>
            </a:r>
          </a:p>
          <a:p>
            <a:r>
              <a:rPr lang="de-DE" dirty="0" smtClean="0"/>
              <a:t>Wir befreien uns von unseren finanziellen Sorgen</a:t>
            </a:r>
          </a:p>
          <a:p>
            <a:r>
              <a:rPr lang="de-DE" dirty="0" smtClean="0"/>
              <a:t>Wir können neue, interessante und auch moderne Projekte in Angriff nehmen. </a:t>
            </a:r>
          </a:p>
          <a:p>
            <a:r>
              <a:rPr lang="de-DE" dirty="0" smtClean="0"/>
              <a:t>Wir können Konzerte mehrfach aufführen</a:t>
            </a:r>
          </a:p>
          <a:p>
            <a:r>
              <a:rPr lang="de-DE" dirty="0" smtClean="0"/>
              <a:t>Wir können Konzertreisen in Angriff nehmen</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5</a:t>
            </a:fld>
            <a:endParaRPr lang="de-DE"/>
          </a:p>
        </p:txBody>
      </p:sp>
    </p:spTree>
    <p:extLst>
      <p:ext uri="{BB962C8B-B14F-4D97-AF65-F5344CB8AC3E}">
        <p14:creationId xmlns:p14="http://schemas.microsoft.com/office/powerpoint/2010/main" val="295525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ist das möglich ? </a:t>
            </a:r>
            <a:endParaRPr lang="de-DE" dirty="0"/>
          </a:p>
        </p:txBody>
      </p:sp>
      <p:sp>
        <p:nvSpPr>
          <p:cNvPr id="3" name="Inhaltsplatzhalter 2"/>
          <p:cNvSpPr>
            <a:spLocks noGrp="1"/>
          </p:cNvSpPr>
          <p:nvPr>
            <p:ph idx="1"/>
          </p:nvPr>
        </p:nvSpPr>
        <p:spPr/>
        <p:txBody>
          <a:bodyPr>
            <a:normAutofit fontScale="92500"/>
          </a:bodyPr>
          <a:lstStyle/>
          <a:p>
            <a:r>
              <a:rPr lang="de-DE" dirty="0" err="1" smtClean="0"/>
              <a:t>Newslettersystem</a:t>
            </a:r>
            <a:r>
              <a:rPr lang="de-DE" dirty="0" smtClean="0"/>
              <a:t> ausbauen</a:t>
            </a:r>
          </a:p>
          <a:p>
            <a:r>
              <a:rPr lang="de-DE" dirty="0" smtClean="0"/>
              <a:t>Gezielte Ansprache</a:t>
            </a:r>
          </a:p>
          <a:p>
            <a:r>
              <a:rPr lang="de-DE" dirty="0" smtClean="0"/>
              <a:t>Flyerverteilung</a:t>
            </a:r>
          </a:p>
          <a:p>
            <a:r>
              <a:rPr lang="de-DE" dirty="0" smtClean="0"/>
              <a:t>Individuelles Engagement</a:t>
            </a:r>
          </a:p>
          <a:p>
            <a:r>
              <a:rPr lang="de-DE" dirty="0" smtClean="0"/>
              <a:t>Rabattsystem erneuern</a:t>
            </a:r>
          </a:p>
          <a:p>
            <a:r>
              <a:rPr lang="de-DE" dirty="0" smtClean="0"/>
              <a:t>Preissystem erneuern</a:t>
            </a:r>
          </a:p>
          <a:p>
            <a:r>
              <a:rPr lang="de-DE" dirty="0" smtClean="0"/>
              <a:t>Preiswerte Angebote für Jugendliche, Schüler und Studenten entwickeln</a:t>
            </a:r>
          </a:p>
          <a:p>
            <a:r>
              <a:rPr lang="de-DE" dirty="0" smtClean="0"/>
              <a:t>Partnerschaften entwickeln und pflegen</a:t>
            </a:r>
          </a:p>
          <a:p>
            <a:r>
              <a:rPr lang="de-DE" dirty="0" smtClean="0"/>
              <a:t>Moderne Konzertkonzeptionen entwickeln</a:t>
            </a:r>
          </a:p>
          <a:p>
            <a:endParaRPr lang="de-DE" dirty="0" smtClean="0"/>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6</a:t>
            </a:fld>
            <a:endParaRPr lang="de-DE"/>
          </a:p>
        </p:txBody>
      </p:sp>
    </p:spTree>
    <p:extLst>
      <p:ext uri="{BB962C8B-B14F-4D97-AF65-F5344CB8AC3E}">
        <p14:creationId xmlns:p14="http://schemas.microsoft.com/office/powerpoint/2010/main" val="31955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Newslettersystem</a:t>
            </a:r>
            <a:r>
              <a:rPr lang="de-DE" dirty="0" smtClean="0"/>
              <a:t> ausbauen</a:t>
            </a:r>
            <a:endParaRPr lang="de-DE" dirty="0"/>
          </a:p>
        </p:txBody>
      </p:sp>
      <p:sp>
        <p:nvSpPr>
          <p:cNvPr id="3" name="Inhaltsplatzhalter 2"/>
          <p:cNvSpPr>
            <a:spLocks noGrp="1"/>
          </p:cNvSpPr>
          <p:nvPr>
            <p:ph idx="1"/>
          </p:nvPr>
        </p:nvSpPr>
        <p:spPr/>
        <p:txBody>
          <a:bodyPr/>
          <a:lstStyle/>
          <a:p>
            <a:r>
              <a:rPr lang="de-DE" dirty="0" smtClean="0"/>
              <a:t>Empfängerliste vervielfachen</a:t>
            </a:r>
          </a:p>
          <a:p>
            <a:r>
              <a:rPr lang="de-DE" dirty="0" smtClean="0"/>
              <a:t>Bindungen zum Publikum vertiefen</a:t>
            </a:r>
          </a:p>
          <a:p>
            <a:r>
              <a:rPr lang="de-DE" dirty="0" smtClean="0"/>
              <a:t>Informationen über Konzerte, Konzertplanungen, Chorentwicklungen, Chorarbeiten, Hintergründe, Perspektiven, Herausforderungen. </a:t>
            </a:r>
          </a:p>
          <a:p>
            <a:r>
              <a:rPr lang="de-DE" dirty="0" smtClean="0"/>
              <a:t>Transparenz herstellen. </a:t>
            </a:r>
          </a:p>
          <a:p>
            <a:r>
              <a:rPr lang="de-DE" dirty="0" smtClean="0"/>
              <a:t>Preisausschreiben </a:t>
            </a:r>
          </a:p>
          <a:p>
            <a:r>
              <a:rPr lang="de-DE" dirty="0" smtClean="0"/>
              <a:t>Zielgruppen ansprechen und pflegen</a:t>
            </a:r>
          </a:p>
          <a:p>
            <a:r>
              <a:rPr lang="de-DE" dirty="0" smtClean="0"/>
              <a:t>Vermarktungsinstrument</a:t>
            </a:r>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7</a:t>
            </a:fld>
            <a:endParaRPr lang="de-DE"/>
          </a:p>
        </p:txBody>
      </p:sp>
    </p:spTree>
    <p:extLst>
      <p:ext uri="{BB962C8B-B14F-4D97-AF65-F5344CB8AC3E}">
        <p14:creationId xmlns:p14="http://schemas.microsoft.com/office/powerpoint/2010/main" val="1116809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Gezielte Ansprache</a:t>
            </a:r>
            <a:endParaRPr lang="de-DE" dirty="0"/>
          </a:p>
        </p:txBody>
      </p:sp>
      <p:sp>
        <p:nvSpPr>
          <p:cNvPr id="3" name="Inhaltsplatzhalter 2"/>
          <p:cNvSpPr>
            <a:spLocks noGrp="1"/>
          </p:cNvSpPr>
          <p:nvPr>
            <p:ph idx="1"/>
          </p:nvPr>
        </p:nvSpPr>
        <p:spPr/>
        <p:txBody>
          <a:bodyPr/>
          <a:lstStyle/>
          <a:p>
            <a:r>
              <a:rPr lang="de-DE" dirty="0" smtClean="0"/>
              <a:t>Individuell erreichbaren Kreis von Interessenten ansprechen</a:t>
            </a:r>
          </a:p>
          <a:p>
            <a:r>
              <a:rPr lang="de-DE" dirty="0" smtClean="0"/>
              <a:t>Unter den eigenen Verwandten, Freundes, Bekannten und Kollegen einen Kreis an Interessierten und Gästen aufbauen</a:t>
            </a:r>
          </a:p>
          <a:p>
            <a:r>
              <a:rPr lang="de-DE" dirty="0" smtClean="0"/>
              <a:t>Regelmäßige Kontaktpflege durch Gespräche, Telefonate, Briefe, Newsletter</a:t>
            </a:r>
          </a:p>
          <a:p>
            <a:r>
              <a:rPr lang="de-DE" dirty="0" smtClean="0"/>
              <a:t>Eigenes Newsletter- und Einladungssystem aufbauen</a:t>
            </a:r>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8</a:t>
            </a:fld>
            <a:endParaRPr lang="de-DE"/>
          </a:p>
        </p:txBody>
      </p:sp>
    </p:spTree>
    <p:extLst>
      <p:ext uri="{BB962C8B-B14F-4D97-AF65-F5344CB8AC3E}">
        <p14:creationId xmlns:p14="http://schemas.microsoft.com/office/powerpoint/2010/main" val="258432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Individuelles Engagement</a:t>
            </a:r>
            <a:endParaRPr lang="de-DE" dirty="0"/>
          </a:p>
        </p:txBody>
      </p:sp>
      <p:sp>
        <p:nvSpPr>
          <p:cNvPr id="3" name="Inhaltsplatzhalter 2"/>
          <p:cNvSpPr>
            <a:spLocks noGrp="1"/>
          </p:cNvSpPr>
          <p:nvPr>
            <p:ph idx="1"/>
          </p:nvPr>
        </p:nvSpPr>
        <p:spPr/>
        <p:txBody>
          <a:bodyPr>
            <a:normAutofit fontScale="92500"/>
          </a:bodyPr>
          <a:lstStyle/>
          <a:p>
            <a:r>
              <a:rPr lang="de-DE" dirty="0" smtClean="0"/>
              <a:t>Wir haben alle Interesse am künstlerischen Erfolg unseres Chores </a:t>
            </a:r>
          </a:p>
          <a:p>
            <a:r>
              <a:rPr lang="de-DE" dirty="0" smtClean="0"/>
              <a:t>Wir spüren ihn im eigenen inneren Erleben und genießen ein gutes </a:t>
            </a:r>
            <a:r>
              <a:rPr lang="de-DE" dirty="0" err="1" smtClean="0"/>
              <a:t>feedback</a:t>
            </a:r>
            <a:endParaRPr lang="de-DE" dirty="0" smtClean="0"/>
          </a:p>
          <a:p>
            <a:r>
              <a:rPr lang="de-DE" dirty="0" smtClean="0"/>
              <a:t>Ein guter Chorklang ist das Ergebnis des Engagements aller Sänger. </a:t>
            </a:r>
          </a:p>
          <a:p>
            <a:r>
              <a:rPr lang="de-DE" dirty="0" smtClean="0"/>
              <a:t>Das gilt auch für ein gut besuchtes Konzert. </a:t>
            </a:r>
          </a:p>
          <a:p>
            <a:r>
              <a:rPr lang="de-DE" dirty="0" smtClean="0"/>
              <a:t>Vermarktung bedeutet, möglichst vielen Menschen die Gelegenheit zu geben, unsere Konzerte zu besuchen</a:t>
            </a:r>
          </a:p>
          <a:p>
            <a:r>
              <a:rPr lang="de-DE" dirty="0" smtClean="0"/>
              <a:t>Wir haben keine Agentur, wir haben kein hohes Budget, aber wir haben viele Sänger mit ihren eigenen Möglichkeiten Menschen einzuladen, unsere Konzerte zu besuchen,</a:t>
            </a:r>
          </a:p>
          <a:p>
            <a:endParaRPr lang="de-DE" dirty="0"/>
          </a:p>
        </p:txBody>
      </p:sp>
      <p:sp>
        <p:nvSpPr>
          <p:cNvPr id="4" name="Datumsplatzhalter 3"/>
          <p:cNvSpPr>
            <a:spLocks noGrp="1"/>
          </p:cNvSpPr>
          <p:nvPr>
            <p:ph type="dt" sz="half" idx="10"/>
          </p:nvPr>
        </p:nvSpPr>
        <p:spPr/>
        <p:txBody>
          <a:bodyPr/>
          <a:lstStyle/>
          <a:p>
            <a:r>
              <a:rPr lang="de-DE" smtClean="0"/>
              <a:t>08.06.2015</a:t>
            </a:r>
            <a:endParaRPr lang="de-DE"/>
          </a:p>
        </p:txBody>
      </p:sp>
      <p:sp>
        <p:nvSpPr>
          <p:cNvPr id="5" name="Fußzeilenplatzhalter 4"/>
          <p:cNvSpPr>
            <a:spLocks noGrp="1"/>
          </p:cNvSpPr>
          <p:nvPr>
            <p:ph type="ftr" sz="quarter" idx="11"/>
          </p:nvPr>
        </p:nvSpPr>
        <p:spPr/>
        <p:txBody>
          <a:bodyPr/>
          <a:lstStyle/>
          <a:p>
            <a:r>
              <a:rPr lang="de-DE" smtClean="0"/>
              <a:t>Stephan Hilsberg - Singen vor vollem Haus</a:t>
            </a:r>
            <a:endParaRPr lang="de-DE"/>
          </a:p>
        </p:txBody>
      </p:sp>
      <p:sp>
        <p:nvSpPr>
          <p:cNvPr id="6" name="Foliennummernplatzhalter 5"/>
          <p:cNvSpPr>
            <a:spLocks noGrp="1"/>
          </p:cNvSpPr>
          <p:nvPr>
            <p:ph type="sldNum" sz="quarter" idx="12"/>
          </p:nvPr>
        </p:nvSpPr>
        <p:spPr/>
        <p:txBody>
          <a:bodyPr/>
          <a:lstStyle/>
          <a:p>
            <a:fld id="{255291B9-9B6A-43DD-ACDA-A285F135C085}" type="slidenum">
              <a:rPr lang="de-DE" smtClean="0"/>
              <a:t>9</a:t>
            </a:fld>
            <a:endParaRPr lang="de-DE"/>
          </a:p>
        </p:txBody>
      </p:sp>
    </p:spTree>
    <p:extLst>
      <p:ext uri="{BB962C8B-B14F-4D97-AF65-F5344CB8AC3E}">
        <p14:creationId xmlns:p14="http://schemas.microsoft.com/office/powerpoint/2010/main" val="3844605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1060</Words>
  <Application>Microsoft Office PowerPoint</Application>
  <PresentationFormat>Breitbild</PresentationFormat>
  <Paragraphs>154</Paragraphs>
  <Slides>16</Slides>
  <Notes>10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Gudea</vt:lpstr>
      <vt:lpstr>Office Theme</vt:lpstr>
      <vt:lpstr>Singen vor vollem Haus</vt:lpstr>
      <vt:lpstr>Warum ? </vt:lpstr>
      <vt:lpstr>Warum ist das möglich?</vt:lpstr>
      <vt:lpstr>Warum ist es wichtig ? </vt:lpstr>
      <vt:lpstr>Perspektiven</vt:lpstr>
      <vt:lpstr>Wie ist das möglich ? </vt:lpstr>
      <vt:lpstr>Newslettersystem ausbauen</vt:lpstr>
      <vt:lpstr>Gezielte Ansprache</vt:lpstr>
      <vt:lpstr>Individuelles Engagement</vt:lpstr>
      <vt:lpstr>Konzerte verbinden</vt:lpstr>
      <vt:lpstr>Flyerverteilung</vt:lpstr>
      <vt:lpstr>Partnerschaften entwickeln und pflegen</vt:lpstr>
      <vt:lpstr>Rabattsystem erneuern</vt:lpstr>
      <vt:lpstr>Preiswerte Angebote </vt:lpstr>
      <vt:lpstr>Moderner Chor</vt:lpstr>
      <vt:lpstr>Singen vor vollem Haus ist machbar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Singen vor vollem Haus</dc:title>
  <dc:creator>Stephan Hilsberg</dc:creator>
  <cp:lastModifiedBy>Dennis Bork</cp:lastModifiedBy>
  <cp:revision>15</cp:revision>
  <dcterms:created xsi:type="dcterms:W3CDTF">2015-06-08T07:21:06Z</dcterms:created>
  <dcterms:modified xsi:type="dcterms:W3CDTF">2015-06-10T21:24:23Z</dcterms:modified>
</cp:coreProperties>
</file>